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1600" r:id="rId2"/>
    <p:sldId id="1596" r:id="rId3"/>
    <p:sldId id="1604" r:id="rId4"/>
    <p:sldId id="1601" r:id="rId5"/>
    <p:sldId id="160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33CC00"/>
    <a:srgbClr val="FF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45208"/>
    <p:restoredTop sz="93760"/>
  </p:normalViewPr>
  <p:slideViewPr>
    <p:cSldViewPr snapToGrid="0" snapToObjects="1">
      <p:cViewPr varScale="1">
        <p:scale>
          <a:sx n="78" d="100"/>
          <a:sy n="78" d="100"/>
        </p:scale>
        <p:origin x="184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8560"/>
    </p:cViewPr>
  </p:sorterViewPr>
  <p:notesViewPr>
    <p:cSldViewPr snapToGrid="0" snapToObjects="1">
      <p:cViewPr varScale="1">
        <p:scale>
          <a:sx n="55" d="100"/>
          <a:sy n="55" d="100"/>
        </p:scale>
        <p:origin x="-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AFAED-B3F5-F844-A56E-87F9452C9222}" type="datetimeFigureOut">
              <a:rPr lang="en-US"/>
              <a:pPr/>
              <a:t>8/19/16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7FD59-2956-0F45-BC2E-068CF25E381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521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D1DBA-CC19-A34B-AD90-A0303634FBDE}" type="datetimeFigureOut">
              <a:rPr lang="en-US"/>
              <a:pPr/>
              <a:t>8/19/16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35CB3-1955-EF4B-A07F-669D25884C65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021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63874-E894-1B4E-BB8F-D257F6129ED7}" type="slidenum">
              <a:rPr lang="en-US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66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/>
              <a:t>Laura Terrill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/>
              <a:t>Laura Terrill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/>
              <a:t>Laura Terrill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430962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What about discrete point skills?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pic>
        <p:nvPicPr>
          <p:cNvPr id="5" name="Picture 4" descr="assessm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042" y="1198615"/>
            <a:ext cx="6596742" cy="547826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4C2F60E-34D8-DD42-93FD-7BD7AE432328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>
                <a:solidFill>
                  <a:schemeClr val="tx1"/>
                </a:solidFill>
              </a:rPr>
              <a:t>Grammar in context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Laura Terrill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2400" dirty="0"/>
              <a:t>You’ve been asked how children around the world go to school. How would you answer the </a:t>
            </a:r>
            <a:r>
              <a:rPr lang="en-US" sz="2400" dirty="0" smtClean="0"/>
              <a:t>question</a:t>
            </a:r>
            <a:r>
              <a:rPr lang="en-US" sz="2400" dirty="0"/>
              <a:t>?</a:t>
            </a:r>
            <a:endParaRPr lang="en-US" dirty="0"/>
          </a:p>
          <a:p>
            <a:pPr marL="66294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Comment les enfants ________ à l’école?</a:t>
            </a:r>
          </a:p>
          <a:p>
            <a:pPr marL="66294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Moi, je ________ souvent à l’école en bus mais quelquefois mes amis et moi ___________ en voiture. </a:t>
            </a:r>
          </a:p>
          <a:p>
            <a:pPr marL="66294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Les enfants à Abidjan _________ à pied.</a:t>
            </a:r>
          </a:p>
          <a:p>
            <a:pPr marL="66294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Au Sudan, Marie y __________ à cheval. </a:t>
            </a:r>
          </a:p>
          <a:p>
            <a:pPr marL="66294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Anne et </a:t>
            </a:r>
            <a:r>
              <a:rPr lang="en-US" sz="2000" dirty="0" err="1"/>
              <a:t>moi</a:t>
            </a:r>
            <a:r>
              <a:rPr lang="en-US" sz="2000" dirty="0"/>
              <a:t> habitons près d’un fleuve et nous y________________  en bateau</a:t>
            </a:r>
            <a:r>
              <a:rPr lang="en-US" sz="2000" dirty="0" smtClean="0"/>
              <a:t>..</a:t>
            </a:r>
            <a:endParaRPr lang="en-US" sz="2000" b="1" dirty="0"/>
          </a:p>
          <a:p>
            <a:pPr marL="66294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Et </a:t>
            </a:r>
            <a:r>
              <a:rPr lang="en-US" sz="2000" dirty="0" err="1"/>
              <a:t>toi</a:t>
            </a:r>
            <a:r>
              <a:rPr lang="en-US" sz="2000" dirty="0"/>
              <a:t>, comment </a:t>
            </a:r>
            <a:r>
              <a:rPr lang="en-US" sz="2000" dirty="0" err="1"/>
              <a:t>tu</a:t>
            </a:r>
            <a:r>
              <a:rPr lang="en-US" sz="2000" dirty="0"/>
              <a:t> _______ à l’école?</a:t>
            </a:r>
          </a:p>
          <a:p>
            <a:pPr marL="457200" indent="-457200">
              <a:buAutoNum type="arabicPeriod" startAt="84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4C2F60E-34D8-DD42-93FD-7BD7AE432328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>
                <a:solidFill>
                  <a:schemeClr val="tx1"/>
                </a:solidFill>
              </a:rPr>
              <a:t>Grammar in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1600200"/>
            <a:ext cx="8339231" cy="4675467"/>
          </a:xfrm>
        </p:spPr>
        <p:txBody>
          <a:bodyPr>
            <a:normAutofit fontScale="4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6000"/>
              <a:t>Your friend has sent you a postcard describing his visit to Paris. You are trying to figure out what he did when. Complete each of his sentences with the correct form of the verb “visiter”.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364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364"/>
              <a:t>	</a:t>
            </a:r>
          </a:p>
          <a:p>
            <a:pPr marL="320040" lvl="1" indent="0">
              <a:spcBef>
                <a:spcPts val="600"/>
              </a:spcBef>
              <a:buNone/>
            </a:pPr>
            <a:r>
              <a:rPr lang="en-US" sz="5100"/>
              <a:t>Me voilà à Paris!  Ce matin, j’ai déjà ______le Louvre, un très grand </a:t>
            </a:r>
          </a:p>
          <a:p>
            <a:pPr marL="320040" lvl="1" indent="0">
              <a:spcBef>
                <a:spcPts val="600"/>
              </a:spcBef>
              <a:buNone/>
            </a:pPr>
            <a:r>
              <a:rPr lang="en-US" sz="5100"/>
              <a:t>musée. Maintenant je</a:t>
            </a:r>
            <a:r>
              <a:rPr lang="en-US" sz="5100" b="1"/>
              <a:t> </a:t>
            </a:r>
            <a:r>
              <a:rPr lang="en-US" sz="5100"/>
              <a:t>_______</a:t>
            </a:r>
            <a:r>
              <a:rPr lang="en-US" sz="5100" b="1"/>
              <a:t> </a:t>
            </a:r>
            <a:r>
              <a:rPr lang="en-US" sz="5100"/>
              <a:t>la Tour Eiffel d’où j’écris cette carte </a:t>
            </a:r>
          </a:p>
          <a:p>
            <a:pPr marL="320040" lvl="1" indent="0">
              <a:spcBef>
                <a:spcPts val="600"/>
              </a:spcBef>
              <a:buNone/>
            </a:pPr>
            <a:r>
              <a:rPr lang="en-US" sz="5100"/>
              <a:t>postale. Et ce soir je vais</a:t>
            </a:r>
            <a:r>
              <a:rPr lang="en-US" sz="5100" b="1"/>
              <a:t> </a:t>
            </a:r>
            <a:r>
              <a:rPr lang="en-US" sz="5100"/>
              <a:t>________Montmartre.  Et toi, quand </a:t>
            </a:r>
          </a:p>
          <a:p>
            <a:pPr marL="320040" lvl="1" indent="0">
              <a:spcBef>
                <a:spcPts val="600"/>
              </a:spcBef>
              <a:buNone/>
            </a:pPr>
            <a:r>
              <a:rPr lang="en-US" sz="5100"/>
              <a:t>tu es allé à Paris, qu’est-ce que tu as ________?  </a:t>
            </a:r>
          </a:p>
          <a:p>
            <a:pPr marL="0" indent="0">
              <a:spcBef>
                <a:spcPts val="600"/>
              </a:spcBef>
              <a:buNone/>
            </a:pPr>
            <a:endParaRPr lang="en-US" sz="3200"/>
          </a:p>
          <a:p>
            <a:pPr marL="0" indent="0">
              <a:spcBef>
                <a:spcPts val="600"/>
              </a:spcBef>
              <a:buNone/>
            </a:pPr>
            <a:r>
              <a:rPr lang="en-US" sz="4200" i="1"/>
              <a:t>Here I am in Paris. This morning I already visited the Louvre, a very large museum. Now, I  am visiting the Eifel Tower where I am writing this postcard. And tonight I am going to visit Montmartre. And you, when you went to Paris, what did you visit?</a:t>
            </a:r>
          </a:p>
          <a:p>
            <a:endParaRPr lang="en-US" sz="4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49363F6-B1C1-324A-8BBC-AD6B5FE01B8A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Vocabulary “Quizzes”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4C2F60E-34D8-DD42-93FD-7BD7AE432328}" type="slidenum">
              <a:rPr lang="en-US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74320" indent="-274320">
              <a:spcBef>
                <a:spcPts val="0"/>
              </a:spcBef>
            </a:pPr>
            <a:r>
              <a:rPr lang="en-US" sz="2400"/>
              <a:t>Create a sense of personal challenge. </a:t>
            </a:r>
          </a:p>
          <a:p>
            <a:pPr marL="274320" indent="-274320">
              <a:spcBef>
                <a:spcPts val="0"/>
              </a:spcBef>
            </a:pPr>
            <a:r>
              <a:rPr lang="en-US" sz="2400"/>
              <a:t>Give students a prompt and (2) minutes to write as many words as they can. Let them self-correct and compare their results with others if they want to. It’s a personal competition, not one that someone would win. </a:t>
            </a:r>
          </a:p>
          <a:p>
            <a:pPr marL="274320" indent="-274320">
              <a:spcBef>
                <a:spcPts val="0"/>
              </a:spcBef>
            </a:pPr>
            <a:r>
              <a:rPr lang="en-US" sz="2400"/>
              <a:t>Two days later, give the same prompt and repeat the scoring process. They check their own work. Their personal goal is to improve their own performance. </a:t>
            </a:r>
          </a:p>
          <a:p>
            <a:pPr marL="0" indent="0">
              <a:buNone/>
            </a:pPr>
            <a:r>
              <a:rPr lang="en-US" sz="2400"/>
              <a:t>Sample prompts</a:t>
            </a:r>
          </a:p>
          <a:p>
            <a:pPr marL="274320" indent="-274320">
              <a:spcBef>
                <a:spcPts val="0"/>
              </a:spcBef>
              <a:buFont typeface="+mj-lt"/>
              <a:buAutoNum type="arabicPeriod"/>
            </a:pPr>
            <a:r>
              <a:rPr lang="en-US" sz="2400"/>
              <a:t>List school supplies that are likely to be found in a typical American backpack. </a:t>
            </a:r>
          </a:p>
          <a:p>
            <a:pPr marL="274320" indent="-274320">
              <a:spcBef>
                <a:spcPts val="0"/>
              </a:spcBef>
              <a:buFont typeface="+mj-lt"/>
              <a:buAutoNum type="arabicPeriod"/>
            </a:pPr>
            <a:r>
              <a:rPr lang="en-US" sz="2400"/>
              <a:t>Name classes you really like and give reasons. </a:t>
            </a:r>
          </a:p>
          <a:p>
            <a:pPr marL="274320" indent="-274320">
              <a:spcBef>
                <a:spcPts val="0"/>
              </a:spcBef>
              <a:buFont typeface="+mj-lt"/>
              <a:buAutoNum type="arabicPeriod"/>
            </a:pPr>
            <a:r>
              <a:rPr lang="en-US" sz="2400"/>
              <a:t>Name classes that are not your favorites and give reasons. </a:t>
            </a:r>
          </a:p>
          <a:p>
            <a:pPr marL="274320" indent="-274320">
              <a:buNone/>
            </a:pPr>
            <a:r>
              <a:rPr lang="en-US" sz="2000"/>
              <a:t> </a:t>
            </a:r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6440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>
                <a:solidFill>
                  <a:schemeClr val="tx1"/>
                </a:solidFill>
              </a:rPr>
              <a:t>Vocabulary in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825625"/>
            <a:ext cx="7675350" cy="34067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It’s difficult for me to decide where to go on _________. I really love the _______ because I like to swim. But, I also enjoy the being in ________ where I can walk and hike. The most important thing is to be able to relax and spend time with family or friends. _______ are often too busy because there is so much to see like museums and monuments. Of course,  it’s an _________ to try new food in different restaurants.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49363F6-B1C1-324A-8BBC-AD6B5FE01B8A}" type="slidenum">
              <a:rPr lang="en-US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5454" y="5533379"/>
            <a:ext cx="766055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 anchor="ctr">
            <a:spAutoFit/>
          </a:bodyPr>
          <a:lstStyle/>
          <a:p>
            <a:r>
              <a:rPr lang="en-US" sz="2400"/>
              <a:t>cities    beach    adventure     vacation    parks    mountains</a:t>
            </a:r>
          </a:p>
        </p:txBody>
      </p:sp>
    </p:spTree>
    <p:extLst>
      <p:ext uri="{BB962C8B-B14F-4D97-AF65-F5344CB8AC3E}">
        <p14:creationId xmlns:p14="http://schemas.microsoft.com/office/powerpoint/2010/main" val="105634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17486</TotalTime>
  <Words>370</Words>
  <Application>Microsoft Macintosh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Cambria</vt:lpstr>
      <vt:lpstr>Wingdings</vt:lpstr>
      <vt:lpstr>Wingdings 2</vt:lpstr>
      <vt:lpstr>Median</vt:lpstr>
      <vt:lpstr>What about discrete point skills?</vt:lpstr>
      <vt:lpstr>Grammar in context</vt:lpstr>
      <vt:lpstr>Grammar in context</vt:lpstr>
      <vt:lpstr>Vocabulary “Quizzes”</vt:lpstr>
      <vt:lpstr>Vocabulary in Context</vt:lpstr>
    </vt:vector>
  </TitlesOfParts>
  <Company>Educational Consultant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Terrill Laura</dc:creator>
  <cp:lastModifiedBy>Microsoft Office User</cp:lastModifiedBy>
  <cp:revision>277</cp:revision>
  <cp:lastPrinted>2015-07-08T02:46:04Z</cp:lastPrinted>
  <dcterms:created xsi:type="dcterms:W3CDTF">2015-07-10T12:19:10Z</dcterms:created>
  <dcterms:modified xsi:type="dcterms:W3CDTF">2016-08-20T02:20:09Z</dcterms:modified>
</cp:coreProperties>
</file>